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390" r:id="rId2"/>
    <p:sldId id="358" r:id="rId3"/>
    <p:sldId id="282" r:id="rId4"/>
    <p:sldId id="284" r:id="rId5"/>
    <p:sldId id="294" r:id="rId6"/>
    <p:sldId id="301" r:id="rId7"/>
    <p:sldId id="320" r:id="rId8"/>
    <p:sldId id="321" r:id="rId9"/>
    <p:sldId id="322" r:id="rId10"/>
    <p:sldId id="297" r:id="rId11"/>
    <p:sldId id="325" r:id="rId12"/>
    <p:sldId id="326" r:id="rId13"/>
    <p:sldId id="327" r:id="rId14"/>
    <p:sldId id="303" r:id="rId15"/>
    <p:sldId id="328" r:id="rId16"/>
    <p:sldId id="329" r:id="rId17"/>
    <p:sldId id="335" r:id="rId18"/>
    <p:sldId id="334" r:id="rId19"/>
    <p:sldId id="341" r:id="rId20"/>
    <p:sldId id="342" r:id="rId21"/>
    <p:sldId id="343" r:id="rId22"/>
    <p:sldId id="344" r:id="rId23"/>
    <p:sldId id="348" r:id="rId24"/>
    <p:sldId id="347" r:id="rId25"/>
    <p:sldId id="349" r:id="rId26"/>
    <p:sldId id="330" r:id="rId27"/>
    <p:sldId id="281" r:id="rId28"/>
    <p:sldId id="258" r:id="rId29"/>
    <p:sldId id="388" r:id="rId30"/>
    <p:sldId id="389" r:id="rId31"/>
    <p:sldId id="332" r:id="rId32"/>
    <p:sldId id="305" r:id="rId33"/>
    <p:sldId id="313" r:id="rId34"/>
    <p:sldId id="304" r:id="rId35"/>
    <p:sldId id="306" r:id="rId36"/>
    <p:sldId id="351" r:id="rId37"/>
    <p:sldId id="286" r:id="rId38"/>
    <p:sldId id="287" r:id="rId39"/>
    <p:sldId id="259" r:id="rId40"/>
    <p:sldId id="300" r:id="rId41"/>
    <p:sldId id="261" r:id="rId42"/>
    <p:sldId id="262" r:id="rId43"/>
    <p:sldId id="308" r:id="rId44"/>
    <p:sldId id="272" r:id="rId45"/>
    <p:sldId id="273" r:id="rId46"/>
    <p:sldId id="275" r:id="rId47"/>
    <p:sldId id="263" r:id="rId48"/>
    <p:sldId id="268" r:id="rId49"/>
    <p:sldId id="269" r:id="rId50"/>
    <p:sldId id="371" r:id="rId51"/>
    <p:sldId id="384" r:id="rId52"/>
    <p:sldId id="385" r:id="rId53"/>
    <p:sldId id="372" r:id="rId54"/>
    <p:sldId id="386" r:id="rId55"/>
    <p:sldId id="387" r:id="rId56"/>
    <p:sldId id="360" r:id="rId57"/>
    <p:sldId id="369" r:id="rId58"/>
    <p:sldId id="364" r:id="rId59"/>
    <p:sldId id="365" r:id="rId60"/>
    <p:sldId id="367" r:id="rId61"/>
    <p:sldId id="370" r:id="rId62"/>
    <p:sldId id="279" r:id="rId63"/>
    <p:sldId id="285" r:id="rId64"/>
    <p:sldId id="373" r:id="rId65"/>
    <p:sldId id="374" r:id="rId66"/>
    <p:sldId id="377" r:id="rId67"/>
    <p:sldId id="353" r:id="rId68"/>
    <p:sldId id="354" r:id="rId69"/>
    <p:sldId id="359" r:id="rId70"/>
    <p:sldId id="356" r:id="rId71"/>
    <p:sldId id="357" r:id="rId7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E5622"/>
    <a:srgbClr val="DD89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84" autoAdjust="0"/>
    <p:restoredTop sz="93782" autoAdjust="0"/>
  </p:normalViewPr>
  <p:slideViewPr>
    <p:cSldViewPr>
      <p:cViewPr varScale="1">
        <p:scale>
          <a:sx n="98" d="100"/>
          <a:sy n="98" d="100"/>
        </p:scale>
        <p:origin x="-8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3491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EBC2B-ED35-4FD3-8656-F61679225DE7}" type="datetimeFigureOut">
              <a:rPr lang="ru-RU"/>
              <a:pPr>
                <a:defRPr/>
              </a:pPr>
              <a:t>01.01.2005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3B0CF-5EDF-474C-9E6F-5172827705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774E3-8F65-44F9-8B5E-2D99BA7B36CD}" type="datetimeFigureOut">
              <a:rPr lang="ru-RU"/>
              <a:pPr>
                <a:defRPr/>
              </a:pPr>
              <a:t>01.01.2005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10530-D3C3-4B08-8D90-F96FD98B9F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EDA59-F726-4352-AFE8-16CE1A1AA431}" type="datetimeFigureOut">
              <a:rPr lang="ru-RU"/>
              <a:pPr>
                <a:defRPr/>
              </a:pPr>
              <a:t>01.01.2005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81210-4C38-4A1C-AEE5-864CF4D449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0BD95-E8B9-4006-84B6-C6DA696D0250}" type="datetimeFigureOut">
              <a:rPr lang="ru-RU"/>
              <a:pPr>
                <a:defRPr/>
              </a:pPr>
              <a:t>01.01.2005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5655-0893-46CD-9016-7D0CCC3A6C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8EE41-E359-4794-978E-37A326B7022B}" type="datetimeFigureOut">
              <a:rPr lang="ru-RU"/>
              <a:pPr>
                <a:defRPr/>
              </a:pPr>
              <a:t>01.01.2005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423AF-DD6B-425B-92FA-1956658851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E5EF0-0A32-4F9D-A9FA-061DA0A9B782}" type="datetimeFigureOut">
              <a:rPr lang="ru-RU"/>
              <a:pPr>
                <a:defRPr/>
              </a:pPr>
              <a:t>01.01.2005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F3EC9-FE06-4F83-B32D-A0597AE391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112FE-986C-4AA5-9489-AD81E5C16012}" type="datetimeFigureOut">
              <a:rPr lang="ru-RU"/>
              <a:pPr>
                <a:defRPr/>
              </a:pPr>
              <a:t>01.01.2005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25B48-BD66-47D5-BF3D-1CC41342F6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5B420-6AC3-4F46-9B99-072A1FC167CE}" type="datetimeFigureOut">
              <a:rPr lang="ru-RU"/>
              <a:pPr>
                <a:defRPr/>
              </a:pPr>
              <a:t>01.01.2005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0E9CC-907D-4007-930F-E2844E07D2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19094-F6EA-465E-814D-E3D9583C1C9F}" type="datetimeFigureOut">
              <a:rPr lang="ru-RU"/>
              <a:pPr>
                <a:defRPr/>
              </a:pPr>
              <a:t>01.01.2005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50D5D-2559-4453-BF15-6A6E5B7CD9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10680-D08F-4843-A430-47A8BB2881CE}" type="datetimeFigureOut">
              <a:rPr lang="ru-RU"/>
              <a:pPr>
                <a:defRPr/>
              </a:pPr>
              <a:t>01.01.2005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11B38-F770-4A83-A36E-AEFD8D4D9F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5D7E8-9221-43E4-B76A-921615EEC28B}" type="datetimeFigureOut">
              <a:rPr lang="ru-RU"/>
              <a:pPr>
                <a:defRPr/>
              </a:pPr>
              <a:t>01.01.2005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BD7E4-40B4-463C-8ADF-494BBB4564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2467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7725352D-BA72-4549-A156-2E2331679EAE}" type="datetimeFigureOut">
              <a:rPr lang="ru-RU"/>
              <a:pPr>
                <a:defRPr/>
              </a:pPr>
              <a:t>01.01.2005</a:t>
            </a:fld>
            <a:endParaRPr lang="ru-RU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D4A9D264-1A76-462B-BE30-F7762D2CBF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://gash.ussf.kiev.ua/uk/content/%D0%B2%D1%81%D0%B5%D1%83%D0%BA%D1%80%D0%B0%D1%97%D0%BD%D1%81%D1%8C%D0%BA%D0%B8%D0%B9-%D1%84%D0%BE%D0%BD%D0%B4-%C2%AB%D0%BA%D1%80%D0%BE%D0%BA-%D0%B7%D0%B0-%D0%BA%D1%80%D0%BE%D0%BA%D0%BE%D0%BC%C2%BB-%D0%BE%D0%B3%D0%BE%D0%BB%D0%BE%D1%88%D1%83%D1%94-%D0%BA%D0%BE%D0%BD%D0%BA%D1%83%D1%80%D1%81-%D1%81%D0%BB%D0%BE%D0%B3%D0%B0%D0%BD%D1%96%D0%B2-%D1%82%D0%B0-%D1%84%D0%BE%D1%82%D0%BE%D0%B3%D1%80%D0%B0%D1%84%D1%96%D0%B9-%C2%AB%D0%BC%D0%BE%D0%BB%D0%BE%D0%B4%D1%8C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1981200"/>
            <a:ext cx="7772400" cy="1600200"/>
          </a:xfrm>
        </p:spPr>
        <p:txBody>
          <a:bodyPr/>
          <a:lstStyle/>
          <a:p>
            <a:r>
              <a:rPr lang="uk-U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Організація           ефективної діяльності      громадсько-активної   школи: успішні кроки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1299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4" descr="P407032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371248"/>
            <a:ext cx="8715404" cy="62978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071669" y="228600"/>
            <a:ext cx="7643867" cy="1325563"/>
          </a:xfrm>
        </p:spPr>
        <p:txBody>
          <a:bodyPr/>
          <a:lstStyle/>
          <a:p>
            <a:pPr eaLnBrk="1" hangingPunct="1">
              <a:defRPr/>
            </a:pPr>
            <a:r>
              <a:rPr lang="uk-UA" sz="4000" b="1" dirty="0" smtClean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</a:rPr>
              <a:t>Проект «Все життя у шитті.</a:t>
            </a:r>
            <a:br>
              <a:rPr lang="uk-UA" sz="4000" b="1" dirty="0" smtClean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</a:rPr>
            </a:br>
            <a:r>
              <a:rPr lang="uk-UA" sz="4000" b="1" dirty="0" smtClean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</a:rPr>
              <a:t> І життя як шиття»</a:t>
            </a:r>
            <a:r>
              <a:rPr lang="ru-RU" sz="4000" b="1" dirty="0" smtClean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Admin\Рабочий стол\ГАШ фото\P30105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858" y="642918"/>
            <a:ext cx="8268029" cy="57150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ln>
                  <a:solidFill>
                    <a:schemeClr val="bg2"/>
                  </a:solidFill>
                </a:ln>
                <a:solidFill>
                  <a:srgbClr val="FFFF00"/>
                </a:solidFill>
              </a:rPr>
              <a:t>Навчання впродовж </a:t>
            </a:r>
            <a:br>
              <a:rPr lang="uk-UA" b="1" i="1" dirty="0" smtClean="0">
                <a:ln>
                  <a:solidFill>
                    <a:schemeClr val="bg2"/>
                  </a:solidFill>
                </a:ln>
                <a:solidFill>
                  <a:srgbClr val="FFFF00"/>
                </a:solidFill>
              </a:rPr>
            </a:br>
            <a:r>
              <a:rPr lang="uk-UA" b="1" i="1" dirty="0" smtClean="0">
                <a:ln>
                  <a:solidFill>
                    <a:schemeClr val="bg2"/>
                  </a:solidFill>
                </a:ln>
                <a:solidFill>
                  <a:srgbClr val="FFFF00"/>
                </a:solidFill>
              </a:rPr>
              <a:t>усього життя</a:t>
            </a:r>
            <a:endParaRPr lang="ru-RU" b="1" i="1" dirty="0">
              <a:ln>
                <a:solidFill>
                  <a:schemeClr val="bg2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Documents and Settings\Admin\Рабочий стол\ГАШ фото\P10102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258" y="142852"/>
            <a:ext cx="8602584" cy="635798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85786" y="357166"/>
            <a:ext cx="7072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dirty="0" smtClean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</a:rPr>
              <a:t>Творчий звіт</a:t>
            </a:r>
            <a:endParaRPr lang="ru-RU" sz="4800" b="1" i="1" dirty="0">
              <a:ln>
                <a:solidFill>
                  <a:srgbClr val="000000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P41802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5828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42974" y="-285776"/>
            <a:ext cx="10001320" cy="1839939"/>
          </a:xfrm>
        </p:spPr>
        <p:txBody>
          <a:bodyPr/>
          <a:lstStyle/>
          <a:p>
            <a:r>
              <a:rPr lang="uk-UA" sz="4800" b="1" i="1" dirty="0" smtClean="0">
                <a:ln>
                  <a:solidFill>
                    <a:schemeClr val="bg2"/>
                  </a:solidFill>
                </a:ln>
                <a:solidFill>
                  <a:srgbClr val="FFFF00"/>
                </a:solidFill>
              </a:rPr>
              <a:t>Конкурс </a:t>
            </a:r>
            <a:r>
              <a:rPr lang="uk-UA" sz="4800" b="1" i="1" dirty="0" err="1" smtClean="0">
                <a:ln>
                  <a:solidFill>
                    <a:schemeClr val="bg2"/>
                  </a:solidFill>
                </a:ln>
                <a:solidFill>
                  <a:srgbClr val="FFFF00"/>
                </a:solidFill>
              </a:rPr>
              <a:t>“Вишивана</a:t>
            </a:r>
            <a:r>
              <a:rPr lang="uk-UA" sz="4800" b="1" i="1" dirty="0" smtClean="0">
                <a:ln>
                  <a:solidFill>
                    <a:schemeClr val="bg2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uk-UA" sz="4800" b="1" i="1" dirty="0" err="1" smtClean="0">
                <a:ln>
                  <a:solidFill>
                    <a:schemeClr val="bg2"/>
                  </a:solidFill>
                </a:ln>
                <a:solidFill>
                  <a:srgbClr val="FFFF00"/>
                </a:solidFill>
              </a:rPr>
              <a:t>родина”</a:t>
            </a:r>
            <a:endParaRPr lang="ru-RU" sz="4800" b="1" i="1" dirty="0">
              <a:ln>
                <a:solidFill>
                  <a:schemeClr val="bg2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1"/>
            <a:ext cx="8510588" cy="1057260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Спільне дозвілля</a:t>
            </a:r>
            <a:br>
              <a:rPr lang="uk-UA" dirty="0" smtClean="0">
                <a:solidFill>
                  <a:srgbClr val="FF0000"/>
                </a:solidFill>
              </a:rPr>
            </a:br>
            <a:r>
              <a:rPr lang="uk-UA" dirty="0" smtClean="0">
                <a:solidFill>
                  <a:srgbClr val="FF0000"/>
                </a:solidFill>
              </a:rPr>
              <a:t>в театрі ім. Саксаганського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3250" name="Picture 2" descr="C:\Users\Таня\Desktop\Батьківські збори\Фото театр\PB220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4"/>
            <a:ext cx="8358246" cy="5469065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ГАШ фото\P8290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79768"/>
            <a:ext cx="8868791" cy="59067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 rot="728662">
            <a:off x="1970633" y="3778593"/>
            <a:ext cx="7818464" cy="2643206"/>
          </a:xfrm>
        </p:spPr>
        <p:txBody>
          <a:bodyPr/>
          <a:lstStyle/>
          <a:p>
            <a:r>
              <a:rPr lang="uk-UA" sz="4800" b="1" dirty="0" smtClean="0">
                <a:ln>
                  <a:solidFill>
                    <a:schemeClr val="tx2"/>
                  </a:solidFill>
                </a:ln>
                <a:solidFill>
                  <a:srgbClr val="C00000"/>
                </a:solidFill>
              </a:rPr>
              <a:t>Сільська спартакіада</a:t>
            </a:r>
            <a:endParaRPr lang="ru-RU" sz="4800" b="1" dirty="0">
              <a:ln>
                <a:solidFill>
                  <a:schemeClr val="tx2"/>
                </a:solidFill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Футбольна команда – гордість села і школи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194" name="Picture 2" descr="C:\Documents and Settings\Admin\Рабочий стол\ГАШ фото\P8290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643050"/>
            <a:ext cx="7390681" cy="478634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ГАШ фото\IMG_14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2214554"/>
            <a:ext cx="6929485" cy="46434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0" name="Picture 2" descr="C:\Documents and Settings\Admin\Рабочий стол\ГАШ фото\P61801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1536" y="357166"/>
            <a:ext cx="6021234" cy="43577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43174" y="228600"/>
            <a:ext cx="6500826" cy="1325563"/>
          </a:xfrm>
        </p:spPr>
        <p:txBody>
          <a:bodyPr/>
          <a:lstStyle/>
          <a:p>
            <a:r>
              <a:rPr lang="uk-UA" sz="4800" b="1" i="1" dirty="0" smtClean="0">
                <a:solidFill>
                  <a:srgbClr val="00B050"/>
                </a:solidFill>
              </a:rPr>
              <a:t>Проект </a:t>
            </a:r>
            <a:r>
              <a:rPr lang="uk-UA" sz="4800" b="1" i="1" dirty="0" err="1" smtClean="0">
                <a:solidFill>
                  <a:srgbClr val="00B050"/>
                </a:solidFill>
              </a:rPr>
              <a:t>“Затишок”</a:t>
            </a:r>
            <a:endParaRPr lang="ru-RU" sz="4800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/>
              <a:t/>
            </a:r>
            <a:br>
              <a:rPr lang="uk-UA" sz="2400" dirty="0" smtClean="0"/>
            </a:br>
            <a:endParaRPr lang="ru-RU" sz="2400" dirty="0"/>
          </a:p>
        </p:txBody>
      </p:sp>
      <p:pic>
        <p:nvPicPr>
          <p:cNvPr id="1026" name="Picture 2" descr="C:\Documents and Settings\Admin\Рабочий стол\ГАШ фото\IMG_23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5851" y="-428652"/>
            <a:ext cx="5505723" cy="5429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G:\Різні фотки 2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1928802"/>
            <a:ext cx="6215074" cy="528480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071670" y="357166"/>
            <a:ext cx="7858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 err="1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latin typeface="Arial Black" pitchFamily="34" charset="0"/>
              </a:rPr>
              <a:t>Тренінгова</a:t>
            </a:r>
            <a:r>
              <a:rPr lang="uk-UA" sz="3600" b="1" i="1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latin typeface="Arial Black" pitchFamily="34" charset="0"/>
              </a:rPr>
              <a:t> зала – спільна робота партнерів</a:t>
            </a:r>
            <a:endParaRPr lang="ru-RU" sz="3600" b="1" i="1" dirty="0">
              <a:ln>
                <a:solidFill>
                  <a:schemeClr val="tx1"/>
                </a:solidFill>
              </a:ln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ГАШ фото\P10100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3740" y="714184"/>
            <a:ext cx="7444474" cy="5585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5784" y="0"/>
            <a:ext cx="10001320" cy="1554163"/>
          </a:xfrm>
        </p:spPr>
        <p:txBody>
          <a:bodyPr/>
          <a:lstStyle/>
          <a:p>
            <a:r>
              <a:rPr lang="uk-UA" b="1" i="1" dirty="0" smtClean="0">
                <a:solidFill>
                  <a:srgbClr val="FF0000"/>
                </a:solidFill>
              </a:rPr>
              <a:t>Проект “ Традиції рідного села “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Документы\Мои рисунки\фото\P1010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005" y="214290"/>
            <a:ext cx="8545845" cy="558052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14282" y="2571745"/>
            <a:ext cx="892971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i="1" dirty="0" smtClean="0">
                <a:ln>
                  <a:solidFill>
                    <a:srgbClr val="000000"/>
                  </a:solidFill>
                </a:ln>
                <a:latin typeface="Arial Black" pitchFamily="34" charset="0"/>
                <a:cs typeface="Arial" pitchFamily="34" charset="0"/>
              </a:rPr>
              <a:t>Село живе, коли сміються діти,</a:t>
            </a:r>
          </a:p>
          <a:p>
            <a:pPr algn="ctr"/>
            <a:endParaRPr lang="uk-UA" sz="3600" i="1" dirty="0" smtClean="0">
              <a:ln>
                <a:solidFill>
                  <a:srgbClr val="000000"/>
                </a:solidFill>
              </a:ln>
              <a:latin typeface="Arial Black" pitchFamily="34" charset="0"/>
              <a:cs typeface="Arial" pitchFamily="34" charset="0"/>
            </a:endParaRPr>
          </a:p>
          <a:p>
            <a:pPr algn="ctr"/>
            <a:r>
              <a:rPr lang="uk-UA" sz="3600" i="1" dirty="0" smtClean="0">
                <a:ln>
                  <a:solidFill>
                    <a:srgbClr val="000000"/>
                  </a:solidFill>
                </a:ln>
                <a:latin typeface="Arial Black" pitchFamily="34" charset="0"/>
                <a:cs typeface="Arial" pitchFamily="34" charset="0"/>
              </a:rPr>
              <a:t>Коли у травах </a:t>
            </a:r>
            <a:r>
              <a:rPr lang="uk-UA" sz="3600" i="1" dirty="0" err="1" smtClean="0">
                <a:ln>
                  <a:solidFill>
                    <a:srgbClr val="000000"/>
                  </a:solidFill>
                </a:ln>
                <a:latin typeface="Arial Black" pitchFamily="34" charset="0"/>
                <a:cs typeface="Arial" pitchFamily="34" charset="0"/>
              </a:rPr>
              <a:t>пломеніють</a:t>
            </a:r>
            <a:r>
              <a:rPr lang="uk-UA" sz="3600" i="1" dirty="0" smtClean="0">
                <a:ln>
                  <a:solidFill>
                    <a:srgbClr val="000000"/>
                  </a:solidFill>
                </a:ln>
                <a:latin typeface="Arial Black" pitchFamily="34" charset="0"/>
                <a:cs typeface="Arial" pitchFamily="34" charset="0"/>
              </a:rPr>
              <a:t> квіти,</a:t>
            </a:r>
          </a:p>
          <a:p>
            <a:pPr algn="ctr"/>
            <a:endParaRPr lang="uk-UA" sz="3600" i="1" dirty="0" smtClean="0">
              <a:ln>
                <a:solidFill>
                  <a:srgbClr val="000000"/>
                </a:solidFill>
              </a:ln>
              <a:latin typeface="Arial Black" pitchFamily="34" charset="0"/>
              <a:cs typeface="Arial" pitchFamily="34" charset="0"/>
            </a:endParaRPr>
          </a:p>
          <a:p>
            <a:pPr algn="ctr"/>
            <a:r>
              <a:rPr lang="uk-UA" sz="3600" i="1" dirty="0" smtClean="0">
                <a:ln>
                  <a:solidFill>
                    <a:srgbClr val="000000"/>
                  </a:solidFill>
                </a:ln>
                <a:latin typeface="Arial Black" pitchFamily="34" charset="0"/>
                <a:cs typeface="Arial" pitchFamily="34" charset="0"/>
              </a:rPr>
              <a:t>Коли </a:t>
            </a:r>
            <a:r>
              <a:rPr lang="uk-UA" sz="4000" i="1" dirty="0" smtClean="0">
                <a:ln>
                  <a:solidFill>
                    <a:srgbClr val="000000"/>
                  </a:solidFill>
                </a:ln>
                <a:latin typeface="Arial Black" pitchFamily="34" charset="0"/>
                <a:cs typeface="Arial" pitchFamily="34" charset="0"/>
              </a:rPr>
              <a:t>пшениця</a:t>
            </a:r>
            <a:r>
              <a:rPr lang="uk-UA" sz="3600" i="1" dirty="0" smtClean="0">
                <a:ln>
                  <a:solidFill>
                    <a:srgbClr val="000000"/>
                  </a:solidFill>
                </a:ln>
                <a:latin typeface="Arial Black" pitchFamily="34" charset="0"/>
                <a:cs typeface="Arial" pitchFamily="34" charset="0"/>
              </a:rPr>
              <a:t> заквітчає поле,</a:t>
            </a:r>
          </a:p>
          <a:p>
            <a:pPr algn="ctr"/>
            <a:endParaRPr lang="uk-UA" sz="3600" i="1" dirty="0" smtClean="0">
              <a:ln>
                <a:solidFill>
                  <a:srgbClr val="000000"/>
                </a:solidFill>
              </a:ln>
              <a:latin typeface="Arial Black" pitchFamily="34" charset="0"/>
              <a:cs typeface="Arial" pitchFamily="34" charset="0"/>
            </a:endParaRPr>
          </a:p>
          <a:p>
            <a:pPr algn="ctr"/>
            <a:r>
              <a:rPr lang="uk-UA" sz="3600" i="1" dirty="0" smtClean="0">
                <a:ln>
                  <a:solidFill>
                    <a:srgbClr val="000000"/>
                  </a:solidFill>
                </a:ln>
                <a:latin typeface="Arial Black" pitchFamily="34" charset="0"/>
                <a:cs typeface="Arial" pitchFamily="34" charset="0"/>
              </a:rPr>
              <a:t>Коли живе, працює рідна школа</a:t>
            </a:r>
          </a:p>
          <a:p>
            <a:pPr algn="ctr"/>
            <a:endParaRPr lang="ru-RU" sz="3600" i="1" dirty="0">
              <a:ln>
                <a:solidFill>
                  <a:srgbClr val="000000"/>
                </a:solidFill>
              </a:ln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571480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uk-UA" sz="3600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Гейсиська</a:t>
            </a:r>
            <a:r>
              <a:rPr lang="uk-UA" sz="36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загальноосвітня школа І-ІІІ ступенів</a:t>
            </a:r>
            <a:endParaRPr lang="ru-RU" sz="3600" b="1" i="1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ГАШ фото\P10120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473" y="452704"/>
            <a:ext cx="7875369" cy="59052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b="1" i="1" dirty="0" smtClean="0">
                <a:solidFill>
                  <a:schemeClr val="tx1"/>
                </a:solidFill>
              </a:rPr>
              <a:t>Храмове свято села</a:t>
            </a:r>
            <a:endParaRPr lang="ru-RU" sz="54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ГАШ фото\P10102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422764"/>
            <a:ext cx="6786610" cy="50908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b="1" i="1" dirty="0" smtClean="0">
                <a:solidFill>
                  <a:srgbClr val="C00000"/>
                </a:solidFill>
              </a:rPr>
              <a:t>Різдвяні вітання</a:t>
            </a:r>
            <a:endParaRPr lang="ru-RU" sz="5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\вечорниці\Изображение 0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262" y="1500174"/>
            <a:ext cx="7660265" cy="5388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b="1" i="1" dirty="0" smtClean="0">
                <a:solidFill>
                  <a:srgbClr val="C00000"/>
                </a:solidFill>
              </a:rPr>
              <a:t>Андріївські вечорниці</a:t>
            </a:r>
            <a:endParaRPr lang="ru-RU" sz="5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P70601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9029030" cy="63881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800" b="1" i="1" dirty="0" smtClean="0">
                <a:solidFill>
                  <a:schemeClr val="tx1"/>
                </a:solidFill>
              </a:rPr>
              <a:t>Свято Івана Купала</a:t>
            </a:r>
            <a:endParaRPr lang="ru-RU" sz="48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ГАШ фото\P10101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-255617"/>
            <a:ext cx="9484823" cy="71136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-214338"/>
            <a:ext cx="8510588" cy="1768501"/>
          </a:xfrm>
        </p:spPr>
        <p:txBody>
          <a:bodyPr/>
          <a:lstStyle/>
          <a:p>
            <a:r>
              <a:rPr lang="uk-UA" sz="54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Проект “ Родина “</a:t>
            </a:r>
            <a:endParaRPr lang="ru-RU" sz="5400" b="1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P2110563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28736"/>
            <a:ext cx="5929354" cy="5143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2" descr="C:\Documents and Settings\Admin\Рабочий стол\ГАШ фото\P305684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-214338"/>
            <a:ext cx="5500726" cy="55276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Admin\Рабочий стол\ГАШ фото\P101013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60" y="1500174"/>
            <a:ext cx="5474490" cy="45356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3929058" cy="1928801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ln w="3175">
                  <a:solidFill>
                    <a:schemeClr val="tx1"/>
                  </a:solidFill>
                </a:ln>
                <a:solidFill>
                  <a:srgbClr val="FE5622"/>
                </a:solidFill>
              </a:rPr>
              <a:t>Благоустрій </a:t>
            </a:r>
            <a:r>
              <a:rPr lang="uk-UA" sz="3600" b="1" dirty="0" err="1" smtClean="0">
                <a:ln w="3175">
                  <a:solidFill>
                    <a:schemeClr val="tx1"/>
                  </a:solidFill>
                </a:ln>
                <a:solidFill>
                  <a:srgbClr val="FE5622"/>
                </a:solidFill>
              </a:rPr>
              <a:t>пам</a:t>
            </a:r>
            <a:r>
              <a:rPr lang="en-US" sz="3600" b="1" dirty="0" smtClean="0">
                <a:ln w="3175">
                  <a:solidFill>
                    <a:schemeClr val="tx1"/>
                  </a:solidFill>
                </a:ln>
                <a:solidFill>
                  <a:srgbClr val="FE5622"/>
                </a:solidFill>
              </a:rPr>
              <a:t>’</a:t>
            </a:r>
            <a:r>
              <a:rPr lang="uk-UA" sz="3600" b="1" dirty="0" err="1" smtClean="0">
                <a:ln w="3175">
                  <a:solidFill>
                    <a:schemeClr val="tx1"/>
                  </a:solidFill>
                </a:ln>
                <a:solidFill>
                  <a:srgbClr val="FE5622"/>
                </a:solidFill>
              </a:rPr>
              <a:t>ятних</a:t>
            </a:r>
            <a:r>
              <a:rPr lang="uk-UA" sz="3600" b="1" dirty="0" smtClean="0">
                <a:ln w="3175">
                  <a:solidFill>
                    <a:schemeClr val="tx1"/>
                  </a:solidFill>
                </a:ln>
                <a:solidFill>
                  <a:srgbClr val="FE5622"/>
                </a:solidFill>
              </a:rPr>
              <a:t> місць села</a:t>
            </a:r>
            <a:endParaRPr lang="ru-RU" sz="3600" b="1" dirty="0">
              <a:ln w="3175">
                <a:solidFill>
                  <a:schemeClr val="tx1"/>
                </a:solidFill>
              </a:ln>
              <a:solidFill>
                <a:srgbClr val="FE5622"/>
              </a:solidFill>
            </a:endParaRPr>
          </a:p>
        </p:txBody>
      </p:sp>
      <p:pic>
        <p:nvPicPr>
          <p:cNvPr id="4" name="Picture 2" descr="C:\Documents and Settings\Admin\Рабочий стол\ГАШ фото\P42306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42852"/>
            <a:ext cx="5226090" cy="45720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286248" y="4714884"/>
            <a:ext cx="4857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Догляд за джерелом Макова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7" descr="P1012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6285056" cy="471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P10120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00496" y="2839612"/>
            <a:ext cx="5357850" cy="4018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845" name="WordArt 8"/>
          <p:cNvSpPr>
            <a:spLocks noChangeArrowheads="1" noChangeShapeType="1" noTextEdit="1"/>
          </p:cNvSpPr>
          <p:nvPr/>
        </p:nvSpPr>
        <p:spPr bwMode="auto">
          <a:xfrm>
            <a:off x="214282" y="4572008"/>
            <a:ext cx="8929718" cy="19431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ru-RU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Благоустрій</a:t>
            </a:r>
            <a:r>
              <a:rPr lang="ru-RU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території</a:t>
            </a:r>
            <a:r>
              <a:rPr lang="ru-RU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села</a:t>
            </a:r>
            <a:endParaRPr lang="ru-RU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468313" y="16287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ru-RU" sz="3200"/>
          </a:p>
        </p:txBody>
      </p:sp>
      <p:pic>
        <p:nvPicPr>
          <p:cNvPr id="19460" name="Picture 8" descr="P101179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bright="12000" contrast="30000"/>
          </a:blip>
          <a:srcRect/>
          <a:stretch>
            <a:fillRect/>
          </a:stretch>
        </p:blipFill>
        <p:spPr>
          <a:xfrm>
            <a:off x="0" y="188913"/>
            <a:ext cx="9144000" cy="6457950"/>
          </a:xfrm>
        </p:spPr>
      </p:pic>
      <p:sp>
        <p:nvSpPr>
          <p:cNvPr id="19461" name="WordArt 6"/>
          <p:cNvSpPr>
            <a:spLocks noChangeArrowheads="1" noChangeShapeType="1" noTextEdit="1"/>
          </p:cNvSpPr>
          <p:nvPr/>
        </p:nvSpPr>
        <p:spPr bwMode="auto">
          <a:xfrm>
            <a:off x="755650" y="0"/>
            <a:ext cx="7740650" cy="938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72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День людей похилого віку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K:\крона\день людей похилого віку\IMG_4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358246" cy="6143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357188"/>
            <a:ext cx="7772400" cy="1357312"/>
          </a:xfrm>
        </p:spPr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chemeClr val="tx1"/>
                </a:solidFill>
              </a:rPr>
              <a:t/>
            </a:r>
            <a:br>
              <a:rPr lang="ru-RU" b="1" smtClean="0">
                <a:solidFill>
                  <a:schemeClr val="tx1"/>
                </a:solidFill>
              </a:rPr>
            </a:br>
            <a:r>
              <a:rPr lang="ru-RU" b="1" smtClean="0">
                <a:solidFill>
                  <a:schemeClr val="tx1"/>
                </a:solidFill>
              </a:rPr>
              <a:t>Загальна інформація про школу</a:t>
            </a:r>
            <a:r>
              <a:rPr lang="ru-RU" smtClean="0">
                <a:solidFill>
                  <a:schemeClr val="tx1"/>
                </a:solidFill>
              </a:rPr>
              <a:t/>
            </a:r>
            <a:br>
              <a:rPr lang="ru-RU" smtClean="0">
                <a:solidFill>
                  <a:schemeClr val="tx1"/>
                </a:solidFill>
              </a:rPr>
            </a:br>
            <a:endParaRPr lang="ru-RU" smtClean="0"/>
          </a:p>
        </p:txBody>
      </p:sp>
      <p:sp>
        <p:nvSpPr>
          <p:cNvPr id="3075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71500" y="2143125"/>
            <a:ext cx="8072438" cy="4357688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uk-UA" sz="2500" dirty="0" err="1" smtClean="0"/>
              <a:t>Гейсиська</a:t>
            </a:r>
            <a:r>
              <a:rPr lang="ru-RU" sz="2500" dirty="0" smtClean="0"/>
              <a:t> </a:t>
            </a:r>
            <a:r>
              <a:rPr lang="ru-RU" sz="2500" dirty="0" err="1" smtClean="0"/>
              <a:t>загальноосвітня</a:t>
            </a:r>
            <a:r>
              <a:rPr lang="ru-RU" sz="2500" dirty="0" smtClean="0"/>
              <a:t> школа І – ІІІ </a:t>
            </a:r>
            <a:r>
              <a:rPr lang="uk-UA" sz="2500" dirty="0" smtClean="0"/>
              <a:t>ступенів розташована на території </a:t>
            </a:r>
            <a:r>
              <a:rPr lang="uk-UA" sz="2500" dirty="0" err="1" smtClean="0"/>
              <a:t>с.Гейсихи</a:t>
            </a:r>
            <a:r>
              <a:rPr lang="uk-UA" sz="2500" dirty="0" smtClean="0"/>
              <a:t>. </a:t>
            </a:r>
            <a:r>
              <a:rPr lang="ru-RU" sz="2500" dirty="0" smtClean="0"/>
              <a:t> </a:t>
            </a:r>
            <a:r>
              <a:rPr lang="ru-RU" sz="2500" dirty="0" err="1" smtClean="0"/>
              <a:t>Управління</a:t>
            </a:r>
            <a:r>
              <a:rPr lang="ru-RU" sz="2500" dirty="0" smtClean="0"/>
              <a:t> та </a:t>
            </a:r>
            <a:r>
              <a:rPr lang="ru-RU" sz="2500" dirty="0" err="1" smtClean="0"/>
              <a:t>фінансування</a:t>
            </a:r>
            <a:r>
              <a:rPr lang="ru-RU" sz="2500" dirty="0" smtClean="0"/>
              <a:t> </a:t>
            </a:r>
            <a:r>
              <a:rPr lang="ru-RU" sz="2500" dirty="0" err="1" smtClean="0"/>
              <a:t>здійснюється</a:t>
            </a:r>
            <a:r>
              <a:rPr lang="ru-RU" sz="2500" dirty="0" smtClean="0"/>
              <a:t> </a:t>
            </a:r>
            <a:r>
              <a:rPr lang="ru-RU" sz="2500" dirty="0" err="1" smtClean="0"/>
              <a:t>відділом</a:t>
            </a:r>
            <a:r>
              <a:rPr lang="ru-RU" sz="2500" dirty="0" smtClean="0"/>
              <a:t> </a:t>
            </a:r>
            <a:r>
              <a:rPr lang="ru-RU" sz="2500" dirty="0" err="1" smtClean="0"/>
              <a:t>освіти</a:t>
            </a:r>
            <a:r>
              <a:rPr lang="ru-RU" sz="2500" dirty="0" smtClean="0"/>
              <a:t> </a:t>
            </a:r>
            <a:r>
              <a:rPr lang="uk-UA" sz="2500" dirty="0" err="1" smtClean="0"/>
              <a:t>Ставищенської</a:t>
            </a:r>
            <a:r>
              <a:rPr lang="ru-RU" sz="2500" dirty="0" smtClean="0"/>
              <a:t> РДА, </a:t>
            </a:r>
            <a:r>
              <a:rPr lang="ru-RU" sz="2500" dirty="0" err="1" smtClean="0"/>
              <a:t>якому</a:t>
            </a:r>
            <a:r>
              <a:rPr lang="ru-RU" sz="2500" dirty="0" smtClean="0"/>
              <a:t> </a:t>
            </a:r>
            <a:r>
              <a:rPr lang="ru-RU" sz="2500" dirty="0" err="1" smtClean="0"/>
              <a:t>делеговані</a:t>
            </a:r>
            <a:r>
              <a:rPr lang="ru-RU" sz="2500" dirty="0" smtClean="0"/>
              <a:t> </a:t>
            </a:r>
            <a:r>
              <a:rPr lang="ru-RU" sz="2500" dirty="0" err="1" smtClean="0"/>
              <a:t>відповідні</a:t>
            </a:r>
            <a:r>
              <a:rPr lang="ru-RU" sz="2500" dirty="0" smtClean="0"/>
              <a:t> </a:t>
            </a:r>
            <a:r>
              <a:rPr lang="ru-RU" sz="2500" dirty="0" err="1" smtClean="0"/>
              <a:t>повноваження</a:t>
            </a:r>
            <a:r>
              <a:rPr lang="ru-RU" sz="2500" dirty="0" smtClean="0"/>
              <a:t>. </a:t>
            </a:r>
            <a:r>
              <a:rPr lang="ru-RU" sz="2500" dirty="0" err="1" smtClean="0"/>
              <a:t>Будівля</a:t>
            </a:r>
            <a:r>
              <a:rPr lang="ru-RU" sz="2500" dirty="0" smtClean="0"/>
              <a:t> </a:t>
            </a:r>
            <a:r>
              <a:rPr lang="ru-RU" sz="2500" dirty="0" err="1" smtClean="0"/>
              <a:t>школи</a:t>
            </a:r>
            <a:r>
              <a:rPr lang="ru-RU" sz="2500" dirty="0" smtClean="0"/>
              <a:t> </a:t>
            </a:r>
            <a:r>
              <a:rPr lang="ru-RU" sz="2500" dirty="0" err="1" smtClean="0"/>
              <a:t>прийнята</a:t>
            </a:r>
            <a:r>
              <a:rPr lang="ru-RU" sz="2500" dirty="0" smtClean="0"/>
              <a:t> в </a:t>
            </a:r>
            <a:r>
              <a:rPr lang="ru-RU" sz="2500" dirty="0" err="1" smtClean="0"/>
              <a:t>експлуатацію</a:t>
            </a:r>
            <a:r>
              <a:rPr lang="ru-RU" sz="2500" dirty="0" smtClean="0"/>
              <a:t> 19</a:t>
            </a:r>
            <a:r>
              <a:rPr lang="uk-UA" sz="2500" dirty="0" smtClean="0"/>
              <a:t>96</a:t>
            </a:r>
            <a:r>
              <a:rPr lang="ru-RU" sz="2500" dirty="0" smtClean="0"/>
              <a:t> року, </a:t>
            </a:r>
            <a:r>
              <a:rPr lang="ru-RU" sz="2500" dirty="0" err="1" smtClean="0"/>
              <a:t>земельна</a:t>
            </a:r>
            <a:r>
              <a:rPr lang="ru-RU" sz="2500" dirty="0" smtClean="0"/>
              <a:t> </a:t>
            </a:r>
            <a:r>
              <a:rPr lang="ru-RU" sz="2500" dirty="0" err="1" smtClean="0"/>
              <a:t>ділянка</a:t>
            </a:r>
            <a:r>
              <a:rPr lang="ru-RU" sz="2500" dirty="0" smtClean="0"/>
              <a:t>, </a:t>
            </a:r>
            <a:r>
              <a:rPr lang="uk-UA" sz="2500" dirty="0" smtClean="0"/>
              <a:t>на якій знаходиться </a:t>
            </a:r>
            <a:r>
              <a:rPr lang="ru-RU" sz="2500" dirty="0" smtClean="0"/>
              <a:t>школ</a:t>
            </a:r>
            <a:r>
              <a:rPr lang="uk-UA" sz="2500" dirty="0" smtClean="0"/>
              <a:t>а</a:t>
            </a:r>
            <a:r>
              <a:rPr lang="ru-RU" sz="2500" dirty="0" smtClean="0"/>
              <a:t> </a:t>
            </a:r>
            <a:r>
              <a:rPr lang="ru-RU" sz="2500" dirty="0" err="1" smtClean="0"/>
              <a:t>має</a:t>
            </a:r>
            <a:r>
              <a:rPr lang="ru-RU" sz="2500" dirty="0" smtClean="0"/>
              <a:t> </a:t>
            </a:r>
            <a:r>
              <a:rPr lang="ru-RU" sz="2500" dirty="0" err="1" smtClean="0"/>
              <a:t>площу</a:t>
            </a:r>
            <a:r>
              <a:rPr lang="ru-RU" sz="2500" dirty="0" smtClean="0"/>
              <a:t> </a:t>
            </a:r>
            <a:r>
              <a:rPr lang="uk-UA" sz="2500" dirty="0" smtClean="0"/>
              <a:t>0,72 </a:t>
            </a:r>
            <a:r>
              <a:rPr lang="ru-RU" sz="2500" dirty="0" smtClean="0"/>
              <a:t>га.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2500" dirty="0" smtClean="0"/>
              <a:t> У  201</a:t>
            </a:r>
            <a:r>
              <a:rPr lang="uk-UA" sz="2500" dirty="0" smtClean="0"/>
              <a:t>4 </a:t>
            </a:r>
            <a:r>
              <a:rPr lang="ru-RU" sz="2500" dirty="0" smtClean="0"/>
              <a:t>– 201</a:t>
            </a:r>
            <a:r>
              <a:rPr lang="uk-UA" sz="2500" dirty="0" smtClean="0"/>
              <a:t>5 </a:t>
            </a:r>
            <a:r>
              <a:rPr lang="ru-RU" sz="2500" dirty="0" err="1" smtClean="0"/>
              <a:t>навчальному</a:t>
            </a:r>
            <a:r>
              <a:rPr lang="ru-RU" sz="2500" dirty="0" smtClean="0"/>
              <a:t> </a:t>
            </a:r>
            <a:r>
              <a:rPr lang="ru-RU" sz="2500" dirty="0" err="1" smtClean="0"/>
              <a:t>році</a:t>
            </a:r>
            <a:r>
              <a:rPr lang="ru-RU" sz="2500" dirty="0" smtClean="0"/>
              <a:t> </a:t>
            </a:r>
            <a:r>
              <a:rPr lang="ru-RU" sz="2500" dirty="0" err="1" smtClean="0"/>
              <a:t>працює</a:t>
            </a:r>
            <a:r>
              <a:rPr lang="ru-RU" sz="2500" dirty="0" smtClean="0"/>
              <a:t> 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uk-UA" sz="2500" dirty="0" smtClean="0"/>
              <a:t>21 </a:t>
            </a:r>
            <a:r>
              <a:rPr lang="ru-RU" sz="2500" dirty="0" smtClean="0"/>
              <a:t>педагог та </a:t>
            </a:r>
            <a:r>
              <a:rPr lang="uk-UA" sz="2500" dirty="0" smtClean="0"/>
              <a:t>9</a:t>
            </a:r>
            <a:r>
              <a:rPr lang="ru-RU" sz="2500" dirty="0" smtClean="0"/>
              <a:t> </a:t>
            </a:r>
            <a:r>
              <a:rPr lang="ru-RU" sz="2500" dirty="0" err="1" smtClean="0"/>
              <a:t>працівників</a:t>
            </a:r>
            <a:r>
              <a:rPr lang="ru-RU" sz="2500" dirty="0" smtClean="0"/>
              <a:t> з числа </a:t>
            </a:r>
            <a:r>
              <a:rPr lang="ru-RU" sz="2500" dirty="0" err="1" smtClean="0"/>
              <a:t>обслуговуючого</a:t>
            </a:r>
            <a:r>
              <a:rPr lang="ru-RU" sz="2500" dirty="0" smtClean="0"/>
              <a:t> персоналу. 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endParaRPr lang="ru-RU" dirty="0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98" decel="100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98" decel="100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7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K:\крона\день людей похилого віку\IMG_4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572560" cy="6429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Admin\Рабочий стол\ГАШ фото\IMG_02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571480"/>
            <a:ext cx="8366672" cy="580609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C000"/>
                </a:solidFill>
              </a:rPr>
              <a:t>Допомога пенсіонерам</a:t>
            </a:r>
            <a:endParaRPr lang="ru-RU" b="1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1625" y="228600"/>
            <a:ext cx="8485217" cy="4986350"/>
          </a:xfrm>
        </p:spPr>
        <p:txBody>
          <a:bodyPr/>
          <a:lstStyle/>
          <a:p>
            <a:r>
              <a:rPr lang="uk-UA" sz="5400" b="1" i="1" dirty="0" smtClean="0">
                <a:ln>
                  <a:solidFill>
                    <a:schemeClr val="bg2"/>
                  </a:solidFill>
                </a:ln>
                <a:solidFill>
                  <a:srgbClr val="92D050"/>
                </a:solidFill>
              </a:rPr>
              <a:t>На базі школи працюють гуртки та спортивні секції</a:t>
            </a:r>
            <a:endParaRPr lang="ru-RU" sz="5400" b="1" i="1" dirty="0">
              <a:ln>
                <a:solidFill>
                  <a:schemeClr val="bg2"/>
                </a:solidFill>
              </a:ln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ня\Desktop\Батьківські збори\свято\свято 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43999" cy="67866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571480"/>
            <a:ext cx="8510588" cy="1428760"/>
          </a:xfrm>
        </p:spPr>
        <p:txBody>
          <a:bodyPr/>
          <a:lstStyle/>
          <a:p>
            <a:r>
              <a:rPr lang="uk-UA" b="1" dirty="0" smtClean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Хореографічний гурток</a:t>
            </a:r>
            <a:r>
              <a:rPr lang="uk-UA" dirty="0" smtClean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/>
            </a:r>
            <a:br>
              <a:rPr lang="uk-UA" dirty="0" smtClean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</a:rPr>
            </a:br>
            <a:endParaRPr lang="ru-RU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P101180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>
          <a:xfrm>
            <a:off x="0" y="142852"/>
            <a:ext cx="9144000" cy="6715148"/>
          </a:xfrm>
        </p:spPr>
      </p:pic>
      <p:sp>
        <p:nvSpPr>
          <p:cNvPr id="20483" name="WordArt 5"/>
          <p:cNvSpPr>
            <a:spLocks noChangeArrowheads="1" noChangeShapeType="1" noTextEdit="1"/>
          </p:cNvSpPr>
          <p:nvPr/>
        </p:nvSpPr>
        <p:spPr bwMode="auto">
          <a:xfrm>
            <a:off x="539750" y="3714753"/>
            <a:ext cx="8604250" cy="2495548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r>
              <a:rPr lang="ru-RU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Хореографічний</a:t>
            </a: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колектив</a:t>
            </a:r>
            <a:endParaRPr lang="ru-RU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"</a:t>
            </a:r>
            <a:r>
              <a:rPr lang="ru-RU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Маківка</a:t>
            </a: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"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ГАШ фото\P20605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497" y="428604"/>
            <a:ext cx="8842089" cy="64293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Футбольна секція</a:t>
            </a:r>
            <a:endParaRPr lang="ru-RU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ГАШ фото\P1010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500042"/>
            <a:ext cx="6143668" cy="49942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Documents and Settings\Admin\Рабочий стол\ГАШ фото\P101015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14478" y="2357430"/>
            <a:ext cx="6034617" cy="50720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57298"/>
          </a:xfrm>
        </p:spPr>
        <p:txBody>
          <a:bodyPr>
            <a:normAutofit/>
          </a:bodyPr>
          <a:lstStyle/>
          <a:p>
            <a:pPr algn="ctr"/>
            <a:r>
              <a:rPr lang="uk-UA" sz="3600" b="1" i="1" dirty="0" smtClean="0">
                <a:solidFill>
                  <a:srgbClr val="FF0000"/>
                </a:solidFill>
              </a:rPr>
              <a:t>Школа – активний учасник сільських заходів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4339" name="Picture 6" descr="DSC0195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4" name="Picture 6" descr="DSC019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-357222" y="571480"/>
            <a:ext cx="913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>
                <a:ln>
                  <a:solidFill>
                    <a:schemeClr val="tx2">
                      <a:lumMod val="25000"/>
                    </a:schemeClr>
                  </a:solidFill>
                </a:ln>
                <a:solidFill>
                  <a:srgbClr val="00B0F0"/>
                </a:solidFill>
                <a:latin typeface="Arial Black" pitchFamily="34" charset="0"/>
              </a:rPr>
              <a:t>    Сільський захід  “ Розумники ”</a:t>
            </a:r>
            <a:endParaRPr lang="ru-RU" sz="3600" b="1" i="1" dirty="0">
              <a:ln>
                <a:solidFill>
                  <a:schemeClr val="tx2">
                    <a:lumMod val="25000"/>
                  </a:schemeClr>
                </a:solidFill>
              </a:ln>
              <a:solidFill>
                <a:srgbClr val="00B0F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5363" name="Picture 6" descr="DSC0196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7411" name="Picture 6" descr="P101169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>
          <a:xfrm>
            <a:off x="0" y="188913"/>
            <a:ext cx="9144000" cy="6457950"/>
          </a:xfrm>
        </p:spPr>
      </p:pic>
      <p:sp>
        <p:nvSpPr>
          <p:cNvPr id="17412" name="WordArt 5"/>
          <p:cNvSpPr>
            <a:spLocks noChangeArrowheads="1" noChangeShapeType="1" noTextEdit="1"/>
          </p:cNvSpPr>
          <p:nvPr/>
        </p:nvSpPr>
        <p:spPr bwMode="auto">
          <a:xfrm>
            <a:off x="1187450" y="0"/>
            <a:ext cx="6985000" cy="12239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Юні туристи Гейсихи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xit" presetSubtype="0" decel="10000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DSC0070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85784" y="357166"/>
            <a:ext cx="9858444" cy="5815034"/>
          </a:xfrm>
        </p:spPr>
      </p:pic>
      <p:sp>
        <p:nvSpPr>
          <p:cNvPr id="7171" name="WordArt 8"/>
          <p:cNvSpPr>
            <a:spLocks noChangeArrowheads="1" noChangeShapeType="1" noTextEdit="1"/>
          </p:cNvSpPr>
          <p:nvPr/>
        </p:nvSpPr>
        <p:spPr bwMode="auto">
          <a:xfrm>
            <a:off x="1000100" y="428605"/>
            <a:ext cx="7316812" cy="8572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37"/>
              </a:avLst>
            </a:prstTxWarp>
          </a:bodyPr>
          <a:lstStyle/>
          <a:p>
            <a:pPr algn="ctr"/>
            <a:r>
              <a:rPr lang="ru-RU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Педагогічний</a:t>
            </a:r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r>
              <a:rPr lang="ru-RU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колектив</a:t>
            </a:r>
            <a:endParaRPr lang="ru-RU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2227" name="Picture 3" descr="C:\Users\Таня\Desktop\Батьківські збори\P10116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-428660" y="5357826"/>
            <a:ext cx="64294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Головний кухар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8435" name="Picture 6" descr="P101170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>
          <a:xfrm>
            <a:off x="0" y="188913"/>
            <a:ext cx="9144000" cy="6457950"/>
          </a:xfrm>
        </p:spPr>
      </p:pic>
      <p:sp>
        <p:nvSpPr>
          <p:cNvPr id="18436" name="WordArt 5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250825" y="3284538"/>
            <a:ext cx="3455988" cy="125095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Смакота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-.5"/>
                                          </p:val>
                                        </p:tav>
                                        <p:tav tm="50000">
                                          <p:val>
                                            <p:strVal val="#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ppt_w-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strVal val="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0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1507" name="Picture 6" descr="P1011669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1508" name="WordArt 5"/>
          <p:cNvSpPr>
            <a:spLocks noChangeArrowheads="1" noChangeShapeType="1" noTextEdit="1"/>
          </p:cNvSpPr>
          <p:nvPr/>
        </p:nvSpPr>
        <p:spPr bwMode="auto">
          <a:xfrm>
            <a:off x="1979613" y="2349500"/>
            <a:ext cx="5834062" cy="148113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Impact"/>
              </a:rPr>
              <a:t>День Батька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12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Таня\Desktop\Батьківські збори\P918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7" y="2733752"/>
            <a:ext cx="5680081" cy="4260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 descr="C:\Documents and Settings\Admin\Рабочий стол\ГАШ фото\IMG_19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0"/>
            <a:ext cx="5715070" cy="4286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 rot="20777402">
            <a:off x="-513567" y="499894"/>
            <a:ext cx="70198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Акція </a:t>
            </a:r>
          </a:p>
          <a:p>
            <a:pPr algn="ctr"/>
            <a:r>
              <a:rPr lang="uk-UA" sz="44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“ Трояндова алея ”</a:t>
            </a:r>
            <a:endParaRPr lang="ru-RU" sz="44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2531" name="Picture 6" descr="DSCN035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2532" name="WordArt 5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395288" y="549275"/>
            <a:ext cx="5329237" cy="122396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День самоврядування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6" descr="DSCN032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>
          <a:xfrm>
            <a:off x="-1500230" y="-857280"/>
            <a:ext cx="6286500" cy="62150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" descr="DSCN0356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3214678" y="1214422"/>
            <a:ext cx="6357982" cy="5643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5603" name="Picture 6" descr="DSCN042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4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grpId="2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78" grpId="1"/>
      <p:bldP spid="24578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6627" name="Picture 10" descr="P101188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6628" name="WordArt 5"/>
          <p:cNvSpPr>
            <a:spLocks noChangeArrowheads="1" noChangeShapeType="1" noTextEdit="1"/>
          </p:cNvSpPr>
          <p:nvPr/>
        </p:nvSpPr>
        <p:spPr bwMode="auto">
          <a:xfrm>
            <a:off x="323850" y="5094288"/>
            <a:ext cx="8640763" cy="1763712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Осінь багряна барвисто крокує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9699" name="Picture 6" descr="P101189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30723" name="Picture 7" descr="P101189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>
              <a:defRPr/>
            </a:pPr>
            <a:r>
              <a:rPr lang="uk-UA" sz="3200" b="1" dirty="0" smtClean="0">
                <a:solidFill>
                  <a:schemeClr val="accent2"/>
                </a:solidFill>
              </a:rPr>
              <a:t>Пріоритетні напрями діяльності школи</a:t>
            </a:r>
            <a:r>
              <a:rPr lang="uk-UA" sz="4000" b="1" dirty="0" smtClean="0"/>
              <a:t> </a:t>
            </a:r>
            <a:endParaRPr lang="ru-RU" sz="4000" b="1" dirty="0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96975"/>
            <a:ext cx="8640763" cy="53562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2000" dirty="0" smtClean="0"/>
              <a:t>        - </a:t>
            </a:r>
            <a:r>
              <a:rPr lang="uk-UA" sz="1800" b="1" dirty="0" smtClean="0"/>
              <a:t>Забезпечення виконання  завдань Програми розвитку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1800" b="1" dirty="0" smtClean="0"/>
              <a:t>              системи     освіти с </a:t>
            </a:r>
            <a:r>
              <a:rPr lang="uk-UA" sz="1800" b="1" dirty="0" err="1" smtClean="0"/>
              <a:t>Гейсиха</a:t>
            </a:r>
            <a:r>
              <a:rPr lang="uk-UA" sz="1800" b="1" dirty="0" smtClean="0"/>
              <a:t>  на 2011-2014 роки;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uk-UA" sz="1800" b="1" dirty="0" smtClean="0"/>
              <a:t>Підвищення рівня професійної компетентності педагогічних працівників шляхом організації шкільних </a:t>
            </a:r>
            <a:r>
              <a:rPr lang="uk-UA" sz="1800" b="1" dirty="0" err="1" smtClean="0"/>
              <a:t>методоб’єднань</a:t>
            </a:r>
            <a:r>
              <a:rPr lang="uk-UA" sz="1800" b="1" dirty="0" smtClean="0"/>
              <a:t>  </a:t>
            </a:r>
            <a:r>
              <a:rPr lang="uk-UA" sz="1800" b="1" dirty="0" err="1" smtClean="0"/>
              <a:t>учителів-предметників</a:t>
            </a:r>
            <a:r>
              <a:rPr lang="uk-UA" sz="1800" b="1" dirty="0" smtClean="0"/>
              <a:t>, творчих груп;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uk-UA" sz="1800" b="1" dirty="0" smtClean="0"/>
              <a:t>Забезпечення методичного супроводу переходу початкової школи  до роботи за новим Державним стандартом початкової загальної освіти;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uk-UA" sz="1800" b="1" dirty="0" smtClean="0"/>
              <a:t>Здійснення психологічного та методичного супроводу </a:t>
            </a:r>
            <a:r>
              <a:rPr lang="uk-UA" sz="1800" b="1" dirty="0" err="1" smtClean="0"/>
              <a:t>допрофільного</a:t>
            </a:r>
            <a:r>
              <a:rPr lang="uk-UA" sz="1800" b="1" dirty="0" smtClean="0"/>
              <a:t>  та профільного навчання, рівного доступу до якісної освіти;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uk-UA" sz="1800" b="1" dirty="0" smtClean="0"/>
              <a:t>Формування шкільної системи моніторингу якості освіти, продовження роботи з підготовки випускників до зовнішнього незалежного оцінювання;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uk-UA" sz="1800" b="1" dirty="0" smtClean="0"/>
              <a:t>Організацію ефективної роботи з обдарованими дітьми щодо забезпечення їх якісної підготовки до шкільних та районних конкурсів та олімпіад;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uk-UA" sz="1800" b="1" dirty="0" smtClean="0"/>
              <a:t>Формування єдиного виховного простору на основі об’єднання зусиль школи, сім’ї, громадськості для забезпечення особистісного зростання кожної дитини та максимальної адаптації до соціуму</a:t>
            </a:r>
            <a:r>
              <a:rPr lang="ru-RU" sz="1800" b="1" dirty="0" smtClean="0"/>
              <a:t>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:\фото ГАШ\IMG_39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8286808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K:\голуб миру\IMG_39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8501122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:\голуб миру\IMG_38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36" y="142852"/>
            <a:ext cx="4995608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339" name="Picture 3" descr="K:\голуб миру\IMG_38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42852"/>
            <a:ext cx="4857784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фото ГАШ\IMG_39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0098" y="500042"/>
            <a:ext cx="5072098" cy="5857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099" name="Picture 3" descr="K:\фото ГАШ\фото мир 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428604"/>
            <a:ext cx="4857784" cy="59293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K:\фото різне\фото мир 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2974" y="142852"/>
            <a:ext cx="5286412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6387" name="Picture 3" descr="K:\фото різне\фото мир 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14290"/>
            <a:ext cx="4643470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:\фото різне\фото мир 2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42852"/>
            <a:ext cx="4857784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7411" name="Picture 3" descr="K:\фото різне\фото мир 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42974" y="142852"/>
            <a:ext cx="5357850" cy="6500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фото ГАШ\184 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8072494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П.І\Изображение 1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8286808" cy="6215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:\П.І\Изображение 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8286808" cy="60007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:\П.І\Изображение 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36" y="214290"/>
            <a:ext cx="4929222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171" name="Picture 3" descr="K:\П.І\Изображение 1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214290"/>
            <a:ext cx="5357818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8455055" cy="1054121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uk-UA" sz="3200" dirty="0" smtClean="0">
                <a:solidFill>
                  <a:srgbClr val="FFFF00"/>
                </a:solidFill>
              </a:rPr>
              <a:t>Доїжджають шкільним автобусом </a:t>
            </a:r>
            <a:br>
              <a:rPr lang="uk-UA" sz="3200" dirty="0" smtClean="0">
                <a:solidFill>
                  <a:srgbClr val="FFFF00"/>
                </a:solidFill>
              </a:rPr>
            </a:br>
            <a:r>
              <a:rPr lang="uk-UA" sz="3200" dirty="0" smtClean="0">
                <a:solidFill>
                  <a:srgbClr val="FFC000"/>
                </a:solidFill>
              </a:rPr>
              <a:t>27 учнів </a:t>
            </a:r>
            <a:r>
              <a:rPr lang="uk-UA" sz="3200" dirty="0" smtClean="0">
                <a:solidFill>
                  <a:srgbClr val="FFFF00"/>
                </a:solidFill>
              </a:rPr>
              <a:t>з с. Попружна </a:t>
            </a:r>
            <a:br>
              <a:rPr lang="uk-UA" sz="3200" dirty="0" smtClean="0">
                <a:solidFill>
                  <a:srgbClr val="FFFF00"/>
                </a:solidFill>
              </a:rPr>
            </a:br>
            <a:r>
              <a:rPr lang="uk-UA" sz="3200" dirty="0" smtClean="0">
                <a:solidFill>
                  <a:srgbClr val="FFFF00"/>
                </a:solidFill>
              </a:rPr>
              <a:t>та </a:t>
            </a:r>
            <a:r>
              <a:rPr lang="uk-UA" sz="3200" dirty="0" smtClean="0">
                <a:solidFill>
                  <a:srgbClr val="FFC000"/>
                </a:solidFill>
              </a:rPr>
              <a:t>7 учнів </a:t>
            </a:r>
            <a:r>
              <a:rPr lang="uk-UA" sz="3200" dirty="0" smtClean="0">
                <a:solidFill>
                  <a:srgbClr val="FFFF00"/>
                </a:solidFill>
              </a:rPr>
              <a:t>з с. </a:t>
            </a:r>
            <a:r>
              <a:rPr lang="uk-UA" sz="3200" dirty="0" err="1" smtClean="0">
                <a:solidFill>
                  <a:srgbClr val="FFFF00"/>
                </a:solidFill>
              </a:rPr>
              <a:t>Станіславчик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1026" name="Picture 2" descr="C:\Users\Таня\Desktop\Батьківські збори\Новая папка\P10100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357298"/>
            <a:ext cx="7715304" cy="5477308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:\П.І\Изображение 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7929618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фото ГАШ\IMG_0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286808" cy="6215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32771" name="Picture 6" descr="P101199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2772" name="WordArt 5"/>
          <p:cNvSpPr>
            <a:spLocks noChangeArrowheads="1" noChangeShapeType="1" noTextEdit="1"/>
          </p:cNvSpPr>
          <p:nvPr/>
        </p:nvSpPr>
        <p:spPr bwMode="auto">
          <a:xfrm>
            <a:off x="2843213" y="5056188"/>
            <a:ext cx="6300787" cy="18018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Солодка ярмарка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4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grpId="2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28674" grpId="1"/>
      <p:bldP spid="28674" grpId="2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33795" name="Picture 6" descr="P101198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430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K:\фото АТО\фото осінь 04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8215370" cy="6143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:\фото АТО\фото осінь 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8286808" cy="592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:\фото АТО\фото осінь 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286808" cy="6143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Admin\Рабочий стол\ГАШ фото\P10121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186492"/>
            <a:ext cx="8228622" cy="617146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 smtClean="0">
                <a:solidFill>
                  <a:schemeClr val="tx1"/>
                </a:solidFill>
              </a:rPr>
              <a:t>Оцінювання роботи ГАШ</a:t>
            </a:r>
            <a:endParaRPr lang="ru-RU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Admin\Рабочий стол\ГАШ фото\IMG_27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0590" t="37683" r="12500" b="767"/>
          <a:stretch/>
        </p:blipFill>
        <p:spPr bwMode="auto">
          <a:xfrm>
            <a:off x="467544" y="1340768"/>
            <a:ext cx="8742021" cy="50405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</a:rPr>
              <a:t>Радісне відчуття перемоги</a:t>
            </a:r>
            <a:endParaRPr lang="ru-RU" b="1" i="1" dirty="0">
              <a:ln>
                <a:solidFill>
                  <a:srgbClr val="00B050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G:\фото\IMG_119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510" y="105742"/>
            <a:ext cx="8930490" cy="660940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285852" y="500042"/>
            <a:ext cx="6858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i="1" dirty="0" smtClean="0">
                <a:solidFill>
                  <a:srgbClr val="FF0000"/>
                </a:solidFill>
                <a:latin typeface="Monotype Corsiva" pitchFamily="66" charset="0"/>
              </a:rPr>
              <a:t>Переможне  фото</a:t>
            </a:r>
            <a:endParaRPr lang="ru-RU" sz="5400" b="1" i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8812213" cy="2057392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sz="2800" b="1" dirty="0" smtClean="0">
                <a:ln w="11430"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 2005 року школа здійснює свою діяльність як громадсько-активна, тому велика кількість виховних справ проходить за участі сільської громади, батьків, волонтерів</a:t>
            </a:r>
            <a:r>
              <a:rPr lang="ru-RU" b="1" dirty="0" smtClean="0">
                <a:ln w="11430"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b="1" dirty="0">
              <a:ln w="11430">
                <a:solidFill>
                  <a:schemeClr val="accent6">
                    <a:lumMod val="40000"/>
                    <a:lumOff val="60000"/>
                  </a:schemeClr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Содержимое 3" descr="G:\Изображение 39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5" y="2643182"/>
            <a:ext cx="8056589" cy="321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Вітальний лист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2"/>
            <a:ext cx="8196290" cy="4525963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err="1" smtClean="0"/>
              <a:t>Вітаємо</a:t>
            </a:r>
            <a:r>
              <a:rPr lang="ru-RU" b="1" dirty="0" smtClean="0"/>
              <a:t> </a:t>
            </a:r>
            <a:r>
              <a:rPr lang="ru-RU" b="1" dirty="0" err="1" smtClean="0"/>
              <a:t>переможців</a:t>
            </a:r>
            <a:r>
              <a:rPr lang="ru-RU" b="1" dirty="0" smtClean="0"/>
              <a:t> конкурсу </a:t>
            </a:r>
            <a:r>
              <a:rPr lang="ru-RU" b="1" dirty="0" err="1" smtClean="0"/>
              <a:t>слоганів</a:t>
            </a:r>
            <a:r>
              <a:rPr lang="ru-RU" b="1" dirty="0" smtClean="0"/>
              <a:t> та </a:t>
            </a:r>
            <a:r>
              <a:rPr lang="ru-RU" b="1" dirty="0" err="1" smtClean="0"/>
              <a:t>фотографій</a:t>
            </a:r>
            <a:r>
              <a:rPr lang="ru-RU" b="1" dirty="0" smtClean="0"/>
              <a:t> «Молодь говорить про </a:t>
            </a:r>
            <a:r>
              <a:rPr lang="ru-RU" b="1" dirty="0" err="1" smtClean="0"/>
              <a:t>громадсько-активну</a:t>
            </a:r>
            <a:r>
              <a:rPr lang="ru-RU" b="1" dirty="0" smtClean="0"/>
              <a:t> школу»! </a:t>
            </a:r>
            <a:endParaRPr lang="ru-RU" dirty="0" smtClean="0"/>
          </a:p>
          <a:p>
            <a:r>
              <a:rPr lang="ru-RU" dirty="0" smtClean="0"/>
              <a:t>22 </a:t>
            </a:r>
            <a:r>
              <a:rPr lang="ru-RU" dirty="0" err="1" smtClean="0"/>
              <a:t>травня</a:t>
            </a:r>
            <a:r>
              <a:rPr lang="ru-RU" dirty="0" smtClean="0"/>
              <a:t> 2013 року </a:t>
            </a:r>
            <a:r>
              <a:rPr lang="ru-RU" dirty="0" err="1" smtClean="0"/>
              <a:t>завершився</a:t>
            </a:r>
            <a:r>
              <a:rPr lang="ru-RU" dirty="0" smtClean="0"/>
              <a:t> </a:t>
            </a:r>
            <a:r>
              <a:rPr lang="ru-RU" dirty="0" err="1" smtClean="0"/>
              <a:t>Всеукраїнський</a:t>
            </a:r>
            <a:r>
              <a:rPr lang="ru-RU" dirty="0" smtClean="0"/>
              <a:t> </a:t>
            </a:r>
            <a:r>
              <a:rPr lang="ru-RU" dirty="0" smtClean="0">
                <a:hlinkClick r:id="rId2"/>
              </a:rPr>
              <a:t>конкурс </a:t>
            </a:r>
            <a:r>
              <a:rPr lang="ru-RU" dirty="0" err="1" smtClean="0">
                <a:hlinkClick r:id="rId2"/>
              </a:rPr>
              <a:t>слоганів</a:t>
            </a:r>
            <a:r>
              <a:rPr lang="ru-RU" dirty="0" smtClean="0">
                <a:hlinkClick r:id="rId2"/>
              </a:rPr>
              <a:t> та </a:t>
            </a:r>
            <a:r>
              <a:rPr lang="ru-RU" dirty="0" err="1" smtClean="0">
                <a:hlinkClick r:id="rId2"/>
              </a:rPr>
              <a:t>фотографій</a:t>
            </a:r>
            <a:r>
              <a:rPr lang="ru-RU" dirty="0" smtClean="0">
                <a:hlinkClick r:id="rId2"/>
              </a:rPr>
              <a:t> «Молодь говорить про </a:t>
            </a:r>
            <a:r>
              <a:rPr lang="ru-RU" dirty="0" err="1" smtClean="0">
                <a:hlinkClick r:id="rId2"/>
              </a:rPr>
              <a:t>громадсько-активну</a:t>
            </a:r>
            <a:r>
              <a:rPr lang="ru-RU" dirty="0" smtClean="0">
                <a:hlinkClick r:id="rId2"/>
              </a:rPr>
              <a:t> школу»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проводився</a:t>
            </a:r>
            <a:r>
              <a:rPr lang="ru-RU" dirty="0" smtClean="0"/>
              <a:t> </a:t>
            </a:r>
            <a:r>
              <a:rPr lang="ru-RU" dirty="0" err="1" smtClean="0"/>
              <a:t>Всеукраїнським</a:t>
            </a:r>
            <a:r>
              <a:rPr lang="ru-RU" dirty="0" smtClean="0"/>
              <a:t> фондом «</a:t>
            </a:r>
            <a:r>
              <a:rPr lang="ru-RU" dirty="0" err="1" smtClean="0"/>
              <a:t>Крок</a:t>
            </a:r>
            <a:r>
              <a:rPr lang="ru-RU" dirty="0" smtClean="0"/>
              <a:t> за </a:t>
            </a:r>
            <a:r>
              <a:rPr lang="ru-RU" dirty="0" err="1" smtClean="0"/>
              <a:t>кроком</a:t>
            </a:r>
            <a:r>
              <a:rPr lang="ru-RU" dirty="0" smtClean="0"/>
              <a:t>» у рамках </a:t>
            </a:r>
            <a:r>
              <a:rPr lang="ru-RU" dirty="0" err="1" smtClean="0"/>
              <a:t>програми</a:t>
            </a:r>
            <a:r>
              <a:rPr lang="ru-RU" dirty="0" smtClean="0"/>
              <a:t> «Школа як </a:t>
            </a:r>
            <a:r>
              <a:rPr lang="ru-RU" dirty="0" err="1" smtClean="0"/>
              <a:t>осередок</a:t>
            </a:r>
            <a:r>
              <a:rPr lang="ru-RU" dirty="0" smtClean="0"/>
              <a:t>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 smtClean="0"/>
              <a:t>громади</a:t>
            </a:r>
            <a:r>
              <a:rPr lang="ru-RU" dirty="0" smtClean="0"/>
              <a:t>».</a:t>
            </a:r>
          </a:p>
          <a:p>
            <a:r>
              <a:rPr lang="ru-RU" dirty="0" smtClean="0"/>
              <a:t>За </a:t>
            </a:r>
            <a:r>
              <a:rPr lang="ru-RU" dirty="0" err="1" smtClean="0"/>
              <a:t>підсумками</a:t>
            </a:r>
            <a:r>
              <a:rPr lang="ru-RU" dirty="0" smtClean="0"/>
              <a:t> </a:t>
            </a:r>
            <a:r>
              <a:rPr lang="ru-RU" dirty="0" err="1" smtClean="0"/>
              <a:t>інтернет-голосування</a:t>
            </a:r>
            <a:r>
              <a:rPr lang="ru-RU" dirty="0" smtClean="0"/>
              <a:t> та </a:t>
            </a:r>
            <a:r>
              <a:rPr lang="ru-RU" dirty="0" err="1" smtClean="0"/>
              <a:t>вибору</a:t>
            </a:r>
            <a:r>
              <a:rPr lang="ru-RU" dirty="0" smtClean="0"/>
              <a:t> </a:t>
            </a:r>
            <a:r>
              <a:rPr lang="ru-RU" dirty="0" err="1" smtClean="0"/>
              <a:t>комітету</a:t>
            </a:r>
            <a:r>
              <a:rPr lang="ru-RU" dirty="0" smtClean="0"/>
              <a:t> конкурсу, до </a:t>
            </a:r>
            <a:r>
              <a:rPr lang="ru-RU" dirty="0" err="1" smtClean="0"/>
              <a:t>якого</a:t>
            </a:r>
            <a:r>
              <a:rPr lang="ru-RU" dirty="0" smtClean="0"/>
              <a:t> </a:t>
            </a:r>
            <a:r>
              <a:rPr lang="ru-RU" dirty="0" err="1" smtClean="0"/>
              <a:t>увійшли</a:t>
            </a:r>
            <a:r>
              <a:rPr lang="ru-RU" dirty="0" smtClean="0"/>
              <a:t> </a:t>
            </a:r>
            <a:r>
              <a:rPr lang="ru-RU" dirty="0" err="1" smtClean="0"/>
              <a:t>незалежні</a:t>
            </a:r>
            <a:r>
              <a:rPr lang="ru-RU" dirty="0" smtClean="0"/>
              <a:t> </a:t>
            </a:r>
            <a:r>
              <a:rPr lang="ru-RU" dirty="0" err="1" smtClean="0"/>
              <a:t>фахівці</a:t>
            </a:r>
            <a:r>
              <a:rPr lang="ru-RU" dirty="0" smtClean="0"/>
              <a:t> в </a:t>
            </a:r>
            <a:r>
              <a:rPr lang="ru-RU" dirty="0" err="1" smtClean="0"/>
              <a:t>сфері</a:t>
            </a:r>
            <a:r>
              <a:rPr lang="ru-RU" dirty="0" smtClean="0"/>
              <a:t>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 smtClean="0"/>
              <a:t>громадсько-активних</a:t>
            </a:r>
            <a:r>
              <a:rPr lang="ru-RU" dirty="0" smtClean="0"/>
              <a:t> </a:t>
            </a:r>
            <a:r>
              <a:rPr lang="ru-RU" dirty="0" err="1" smtClean="0"/>
              <a:t>шкіл</a:t>
            </a:r>
            <a:r>
              <a:rPr lang="ru-RU" dirty="0" smtClean="0"/>
              <a:t>, набравши </a:t>
            </a:r>
            <a:r>
              <a:rPr lang="ru-RU" dirty="0" err="1" smtClean="0"/>
              <a:t>найбільшу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голосів</a:t>
            </a:r>
            <a:r>
              <a:rPr lang="ru-RU" dirty="0" smtClean="0"/>
              <a:t>, перемогу </a:t>
            </a:r>
            <a:r>
              <a:rPr lang="ru-RU" dirty="0" err="1" smtClean="0"/>
              <a:t>здобули</a:t>
            </a:r>
            <a:r>
              <a:rPr lang="ru-RU" dirty="0" smtClean="0"/>
              <a:t>:</a:t>
            </a:r>
          </a:p>
          <a:p>
            <a:r>
              <a:rPr lang="ru-RU" dirty="0" smtClean="0"/>
              <a:t> </a:t>
            </a:r>
            <a:r>
              <a:rPr lang="ru-RU" b="1" i="1" dirty="0" err="1" smtClean="0"/>
              <a:t>учні</a:t>
            </a:r>
            <a:r>
              <a:rPr lang="ru-RU" b="1" i="1" dirty="0" smtClean="0"/>
              <a:t> 8 та 10 </a:t>
            </a:r>
            <a:r>
              <a:rPr lang="ru-RU" b="1" i="1" dirty="0" err="1" smtClean="0"/>
              <a:t>класу</a:t>
            </a:r>
            <a:r>
              <a:rPr lang="ru-RU" b="1" i="1" dirty="0" smtClean="0"/>
              <a:t> </a:t>
            </a:r>
            <a:r>
              <a:rPr lang="ru-RU" b="1" i="1" dirty="0" err="1" smtClean="0"/>
              <a:t>Гейсиської</a:t>
            </a:r>
            <a:r>
              <a:rPr lang="ru-RU" b="1" i="1" dirty="0" smtClean="0"/>
              <a:t> </a:t>
            </a:r>
            <a:r>
              <a:rPr lang="ru-RU" b="1" i="1" dirty="0" err="1" smtClean="0"/>
              <a:t>загальноосвітньої</a:t>
            </a:r>
            <a:r>
              <a:rPr lang="ru-RU" b="1" i="1" dirty="0" smtClean="0"/>
              <a:t> </a:t>
            </a:r>
            <a:r>
              <a:rPr lang="ru-RU" b="1" i="1" dirty="0" err="1" smtClean="0"/>
              <a:t>школи</a:t>
            </a:r>
            <a:r>
              <a:rPr lang="ru-RU" b="1" i="1" dirty="0" smtClean="0"/>
              <a:t> І-ІІІ </a:t>
            </a:r>
            <a:r>
              <a:rPr lang="ru-RU" b="1" i="1" dirty="0" err="1" smtClean="0"/>
              <a:t>ступенів</a:t>
            </a:r>
            <a:r>
              <a:rPr lang="ru-RU" b="1" i="1" dirty="0" smtClean="0"/>
              <a:t> </a:t>
            </a:r>
            <a:r>
              <a:rPr lang="ru-RU" b="1" i="1" dirty="0" err="1" smtClean="0"/>
              <a:t>Ставищенського</a:t>
            </a:r>
            <a:r>
              <a:rPr lang="ru-RU" b="1" i="1" dirty="0" smtClean="0"/>
              <a:t> району </a:t>
            </a:r>
            <a:r>
              <a:rPr lang="ru-RU" b="1" i="1" dirty="0" err="1" smtClean="0"/>
              <a:t>Київської</a:t>
            </a:r>
            <a:r>
              <a:rPr lang="ru-RU" b="1" i="1" dirty="0" smtClean="0"/>
              <a:t> </a:t>
            </a:r>
            <a:r>
              <a:rPr lang="ru-RU" b="1" i="1" dirty="0" err="1" smtClean="0"/>
              <a:t>області</a:t>
            </a:r>
            <a:r>
              <a:rPr lang="ru-RU" dirty="0" smtClean="0"/>
              <a:t> за </a:t>
            </a:r>
            <a:r>
              <a:rPr lang="ru-RU" dirty="0" err="1" smtClean="0"/>
              <a:t>найкращу</a:t>
            </a:r>
            <a:r>
              <a:rPr lang="ru-RU" dirty="0" smtClean="0"/>
              <a:t> </a:t>
            </a:r>
            <a:r>
              <a:rPr lang="ru-RU" dirty="0" err="1" smtClean="0"/>
              <a:t>фотографію</a:t>
            </a:r>
            <a:r>
              <a:rPr lang="ru-RU" dirty="0" smtClean="0"/>
              <a:t>!</a:t>
            </a:r>
          </a:p>
          <a:p>
            <a:r>
              <a:rPr lang="ru-RU" i="1" dirty="0" err="1" smtClean="0"/>
              <a:t>Вітаємо</a:t>
            </a:r>
            <a:r>
              <a:rPr lang="ru-RU" i="1" dirty="0" smtClean="0"/>
              <a:t> </a:t>
            </a:r>
            <a:r>
              <a:rPr lang="ru-RU" i="1" dirty="0" err="1" smtClean="0"/>
              <a:t>переможців</a:t>
            </a:r>
            <a:r>
              <a:rPr lang="ru-RU" i="1" dirty="0" smtClean="0"/>
              <a:t> конкурсу «Молодь говорить про </a:t>
            </a:r>
            <a:r>
              <a:rPr lang="ru-RU" i="1" dirty="0" err="1" smtClean="0"/>
              <a:t>громадсько-активну</a:t>
            </a:r>
            <a:r>
              <a:rPr lang="ru-RU" i="1" dirty="0" smtClean="0"/>
              <a:t> школу»!!!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285728"/>
            <a:ext cx="78581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rgbClr val="FFFF00"/>
                </a:solidFill>
                <a:latin typeface="Arial Black" pitchFamily="34" charset="0"/>
              </a:rPr>
              <a:t>Те, що ми зібрались разом, - це лише початок, </a:t>
            </a:r>
          </a:p>
          <a:p>
            <a:pPr algn="ctr"/>
            <a:r>
              <a:rPr lang="uk-UA" sz="3600" dirty="0" smtClean="0">
                <a:solidFill>
                  <a:srgbClr val="FFFF00"/>
                </a:solidFill>
                <a:latin typeface="Arial Black" pitchFamily="34" charset="0"/>
              </a:rPr>
              <a:t>і те, що ми продовжуємо залишатись разом, - це вже досягнення;</a:t>
            </a:r>
          </a:p>
          <a:p>
            <a:pPr algn="ctr"/>
            <a:r>
              <a:rPr lang="uk-UA" sz="3600" dirty="0" smtClean="0">
                <a:solidFill>
                  <a:srgbClr val="FFFF00"/>
                </a:solidFill>
                <a:latin typeface="Arial Black" pitchFamily="34" charset="0"/>
              </a:rPr>
              <a:t>те, що ми разом працюємо, - це справжній успіх.</a:t>
            </a:r>
          </a:p>
          <a:p>
            <a:pPr algn="r"/>
            <a:r>
              <a:rPr lang="uk-UA" sz="3200" dirty="0" smtClean="0">
                <a:latin typeface="Arial Black" pitchFamily="34" charset="0"/>
              </a:rPr>
              <a:t>                                                                                          </a:t>
            </a:r>
            <a:r>
              <a:rPr lang="uk-UA" sz="2400" dirty="0" smtClean="0">
                <a:latin typeface="Arial Black" pitchFamily="34" charset="0"/>
              </a:rPr>
              <a:t>Генрі Форд</a:t>
            </a:r>
            <a:endParaRPr lang="ru-RU" sz="3200" dirty="0">
              <a:latin typeface="Arial Black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Стандарти </a:t>
            </a:r>
            <a:r>
              <a:rPr lang="uk-UA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Гейсиської</a:t>
            </a:r>
            <a:r>
              <a:rPr lang="uk-UA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 ГАШ охоплюють такі сфери</a:t>
            </a:r>
            <a:endParaRPr lang="ru-RU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50"/>
                </a:solidFill>
              </a:rPr>
              <a:t>Партнерство</a:t>
            </a:r>
          </a:p>
          <a:p>
            <a:r>
              <a:rPr lang="uk-UA" sz="36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50"/>
                </a:solidFill>
              </a:rPr>
              <a:t>Волонтерство</a:t>
            </a:r>
            <a:endParaRPr lang="uk-UA" sz="36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00B050"/>
              </a:solidFill>
            </a:endParaRPr>
          </a:p>
          <a:p>
            <a:r>
              <a:rPr lang="uk-UA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50"/>
                </a:solidFill>
              </a:rPr>
              <a:t>Розвиток громади</a:t>
            </a:r>
          </a:p>
          <a:p>
            <a:r>
              <a:rPr lang="uk-UA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50"/>
                </a:solidFill>
              </a:rPr>
              <a:t>Соціальна інклюзія</a:t>
            </a:r>
          </a:p>
          <a:p>
            <a:r>
              <a:rPr lang="uk-UA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50"/>
                </a:solidFill>
              </a:rPr>
              <a:t>Залучення батьків</a:t>
            </a:r>
          </a:p>
          <a:p>
            <a:r>
              <a:rPr lang="uk-UA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50"/>
                </a:solidFill>
              </a:rPr>
              <a:t>Шкільна культура</a:t>
            </a:r>
          </a:p>
          <a:p>
            <a:endParaRPr lang="uk-UA" sz="3600" dirty="0" smtClean="0"/>
          </a:p>
          <a:p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ГАШ фото\DSC019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5" y="585636"/>
            <a:ext cx="4929222" cy="4486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b="1" i="1" dirty="0" smtClean="0">
                <a:solidFill>
                  <a:srgbClr val="FF0000"/>
                </a:solidFill>
              </a:rPr>
              <a:t>Акція </a:t>
            </a:r>
            <a:r>
              <a:rPr lang="uk-UA" sz="4000" b="1" i="1" dirty="0" err="1" smtClean="0">
                <a:solidFill>
                  <a:srgbClr val="FF0000"/>
                </a:solidFill>
              </a:rPr>
              <a:t>“Дай</a:t>
            </a:r>
            <a:r>
              <a:rPr lang="uk-UA" sz="4000" b="1" i="1" dirty="0" smtClean="0">
                <a:solidFill>
                  <a:srgbClr val="FF0000"/>
                </a:solidFill>
              </a:rPr>
              <a:t> руку </a:t>
            </a:r>
            <a:r>
              <a:rPr lang="uk-UA" sz="4000" b="1" i="1" dirty="0" err="1" smtClean="0">
                <a:solidFill>
                  <a:srgbClr val="FF0000"/>
                </a:solidFill>
              </a:rPr>
              <a:t>першокласнику</a:t>
            </a:r>
            <a:r>
              <a:rPr lang="uk-UA" sz="4000" dirty="0" err="1" smtClean="0">
                <a:solidFill>
                  <a:schemeClr val="tx1"/>
                </a:solidFill>
              </a:rPr>
              <a:t>”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5" name="Picture 4" descr="P1011757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 rot="657553">
            <a:off x="4310832" y="1502797"/>
            <a:ext cx="5040609" cy="52514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857620" y="5715016"/>
            <a:ext cx="52863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Першокласники</a:t>
            </a:r>
            <a:endParaRPr lang="ru-RU" sz="44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Облака">
  <a:themeElements>
    <a:clrScheme name="Облака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Облак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868</TotalTime>
  <Words>545</Words>
  <Application>Microsoft Office PowerPoint</Application>
  <PresentationFormat>Экран (4:3)</PresentationFormat>
  <Paragraphs>84</Paragraphs>
  <Slides>71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Облака</vt:lpstr>
      <vt:lpstr>     Організація           ефективної діяльності      громадсько-активної   школи: успішні кроки</vt:lpstr>
      <vt:lpstr>Презентация PowerPoint</vt:lpstr>
      <vt:lpstr> Загальна інформація про школу </vt:lpstr>
      <vt:lpstr>Презентация PowerPoint</vt:lpstr>
      <vt:lpstr>Пріоритетні напрями діяльності школи </vt:lpstr>
      <vt:lpstr>Доїжджають шкільним автобусом  27 учнів з с. Попружна  та 7 учнів з с. Станіславчик </vt:lpstr>
      <vt:lpstr> З 2005 року школа здійснює свою діяльність як громадсько-активна, тому велика кількість виховних справ проходить за участі сільської громади, батьків, волонтерів </vt:lpstr>
      <vt:lpstr>Стандарти Гейсиської ГАШ охоплюють такі сфери</vt:lpstr>
      <vt:lpstr>Акція “Дай руку першокласнику”</vt:lpstr>
      <vt:lpstr>Проект «Все життя у шитті.  І життя як шиття» </vt:lpstr>
      <vt:lpstr>Навчання впродовж  усього життя</vt:lpstr>
      <vt:lpstr>Презентация PowerPoint</vt:lpstr>
      <vt:lpstr>Конкурс “Вишивана родина”</vt:lpstr>
      <vt:lpstr>Спільне дозвілля в театрі ім. Саксаганського</vt:lpstr>
      <vt:lpstr>Сільська спартакіада</vt:lpstr>
      <vt:lpstr>Футбольна команда – гордість села і школи</vt:lpstr>
      <vt:lpstr>Проект “Затишок”</vt:lpstr>
      <vt:lpstr> </vt:lpstr>
      <vt:lpstr>Проект “ Традиції рідного села “</vt:lpstr>
      <vt:lpstr>Храмове свято села</vt:lpstr>
      <vt:lpstr>Різдвяні вітання</vt:lpstr>
      <vt:lpstr>Андріївські вечорниці</vt:lpstr>
      <vt:lpstr>Свято Івана Купала</vt:lpstr>
      <vt:lpstr>Проект “ Родина “</vt:lpstr>
      <vt:lpstr>Презентация PowerPoint</vt:lpstr>
      <vt:lpstr>Благоустрій пам’ятних місць села</vt:lpstr>
      <vt:lpstr>Презентация PowerPoint</vt:lpstr>
      <vt:lpstr>Презентация PowerPoint</vt:lpstr>
      <vt:lpstr>Презентация PowerPoint</vt:lpstr>
      <vt:lpstr>Презентация PowerPoint</vt:lpstr>
      <vt:lpstr>Допомога пенсіонерам</vt:lpstr>
      <vt:lpstr>На базі школи працюють гуртки та спортивні секції</vt:lpstr>
      <vt:lpstr>Хореографічний гурток </vt:lpstr>
      <vt:lpstr>Презентация PowerPoint</vt:lpstr>
      <vt:lpstr>Футбольна секція</vt:lpstr>
      <vt:lpstr>Школа – активний учасник сільських заходів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Оцінювання роботи ГАШ</vt:lpstr>
      <vt:lpstr>Радісне відчуття перемоги</vt:lpstr>
      <vt:lpstr>Презентация PowerPoint</vt:lpstr>
      <vt:lpstr>Вітальний лист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Xp</dc:creator>
  <cp:lastModifiedBy>Admin</cp:lastModifiedBy>
  <cp:revision>82</cp:revision>
  <dcterms:created xsi:type="dcterms:W3CDTF">2012-11-05T15:26:19Z</dcterms:created>
  <dcterms:modified xsi:type="dcterms:W3CDTF">2005-01-01T00:55:53Z</dcterms:modified>
</cp:coreProperties>
</file>